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6E56-1B56-1554-4C55-4CAABF8835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79CFD39-CF9D-8477-3B69-47353D4E18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4C5ECA6-3F41-53D3-80D7-5D18F7EB2FBC}"/>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5" name="Footer Placeholder 4">
            <a:extLst>
              <a:ext uri="{FF2B5EF4-FFF2-40B4-BE49-F238E27FC236}">
                <a16:creationId xmlns:a16="http://schemas.microsoft.com/office/drawing/2014/main" id="{E9A5973C-C21B-0D88-5FF8-FB7BB936A1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B0335EF-E190-B77A-5311-91703D8A81EB}"/>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1858321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26081-F8F5-AD61-277C-A1E6CFF6680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8FE548-38FB-73C8-960C-C5D4908C85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6D2917A-07D3-3AE7-0D90-6CE289612420}"/>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5" name="Footer Placeholder 4">
            <a:extLst>
              <a:ext uri="{FF2B5EF4-FFF2-40B4-BE49-F238E27FC236}">
                <a16:creationId xmlns:a16="http://schemas.microsoft.com/office/drawing/2014/main" id="{EB42F163-6BF3-274C-DD10-CCC04C6434A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4B0A622-48A3-92C3-3430-EAA9D4728AF5}"/>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274001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15B184-BEDB-0709-33C5-D6B2905E923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2AB6EB9-0123-DF3D-07A0-021B7CAC62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93A2EC7-8EEE-5F8D-5A45-C8D9CAF0BC64}"/>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5" name="Footer Placeholder 4">
            <a:extLst>
              <a:ext uri="{FF2B5EF4-FFF2-40B4-BE49-F238E27FC236}">
                <a16:creationId xmlns:a16="http://schemas.microsoft.com/office/drawing/2014/main" id="{C7DED7AF-12F6-31F9-269E-B1E2642291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0705853-DD73-49FE-C739-6B47D5327A0C}"/>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3348640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88DD6-06EA-3A26-147D-59B4CEC80E2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48359FE-B0A6-A49C-F43F-1CD26301AA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8252272-7FA0-CEE9-F93B-B54B5BA0F341}"/>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5" name="Footer Placeholder 4">
            <a:extLst>
              <a:ext uri="{FF2B5EF4-FFF2-40B4-BE49-F238E27FC236}">
                <a16:creationId xmlns:a16="http://schemas.microsoft.com/office/drawing/2014/main" id="{6621EC5E-7A3E-78E9-60E1-637C81F6313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E3BD439-70B7-59CC-54D5-60EC53BD1CBB}"/>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38164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452E7-4B16-716B-960A-A5A8E8ED77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44C2238-C690-4DCA-8727-B4D42949C9D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C8EB54-6CCB-DC24-380D-AC046FBF8BB8}"/>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5" name="Footer Placeholder 4">
            <a:extLst>
              <a:ext uri="{FF2B5EF4-FFF2-40B4-BE49-F238E27FC236}">
                <a16:creationId xmlns:a16="http://schemas.microsoft.com/office/drawing/2014/main" id="{6773C12B-890B-4C55-B779-EA904DD54B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6D1B92-14C4-5424-53AA-E87F51E71E4A}"/>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233737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5721-A83F-0C7A-5BFC-EEABD4EF339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F7578AD-2FDF-94FE-B396-A5B1DAA54E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7B358E1-CA05-BD07-A090-B60A28A95A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A93C077-CF71-B8AC-7149-2CAD7D953C5C}"/>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6" name="Footer Placeholder 5">
            <a:extLst>
              <a:ext uri="{FF2B5EF4-FFF2-40B4-BE49-F238E27FC236}">
                <a16:creationId xmlns:a16="http://schemas.microsoft.com/office/drawing/2014/main" id="{102604A1-3975-B340-6870-A18FD65D411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A51541B-1027-D9A5-C142-BC801FD8077F}"/>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1559541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4102-4D5D-A6B0-3540-D21AF2FABDD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A24EC9E-8A55-825E-6927-2A751668A1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37E04-64C8-3A78-4AC4-FC27782EDF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3E2A0EF-7DE9-EFDF-C78C-7BDEB75D23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33CC5F-7C8F-E7FE-425E-25AC395F68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01B356C-C723-7F7A-F5BB-568EF1672E40}"/>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8" name="Footer Placeholder 7">
            <a:extLst>
              <a:ext uri="{FF2B5EF4-FFF2-40B4-BE49-F238E27FC236}">
                <a16:creationId xmlns:a16="http://schemas.microsoft.com/office/drawing/2014/main" id="{07A968E7-CF81-E529-9736-312C9C03972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7CFC9F3-7427-B432-2C33-FB6B12D39CD4}"/>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248472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F66F5-BD90-73B9-CBAD-A22CFD55CFB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EBBF162-E186-B931-F230-DB3FA5F57E0F}"/>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4" name="Footer Placeholder 3">
            <a:extLst>
              <a:ext uri="{FF2B5EF4-FFF2-40B4-BE49-F238E27FC236}">
                <a16:creationId xmlns:a16="http://schemas.microsoft.com/office/drawing/2014/main" id="{2D940881-82E7-F1CE-0FA8-A71B410714F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0FD64C3-C638-3177-D4A7-FD3208193303}"/>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2208353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67EFB8-E945-B1CA-22AB-6F690F3F719F}"/>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3" name="Footer Placeholder 2">
            <a:extLst>
              <a:ext uri="{FF2B5EF4-FFF2-40B4-BE49-F238E27FC236}">
                <a16:creationId xmlns:a16="http://schemas.microsoft.com/office/drawing/2014/main" id="{A4721886-3979-8540-3A56-6705B7234EF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8E20A62-661A-3F14-832D-520F5117C69A}"/>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38259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1DCEE-37FF-54DD-804C-F58FD35FF0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07C72F5-639F-D70E-8B59-9A4414834A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B1D71B7-19E6-1F71-C94F-CA0EB3734E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0126A2-C567-0765-C05F-1B7C72341730}"/>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6" name="Footer Placeholder 5">
            <a:extLst>
              <a:ext uri="{FF2B5EF4-FFF2-40B4-BE49-F238E27FC236}">
                <a16:creationId xmlns:a16="http://schemas.microsoft.com/office/drawing/2014/main" id="{118ECBC5-5EB9-F294-0FCE-37D70207A7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11345F4-9DA4-A5B8-2F9E-66D6D4657773}"/>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1870596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DDE6E-97A5-8638-636E-4258A4B15E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B8B69D4-8934-B7AA-FF3B-B7B0156BC3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9370865-D794-49E4-06C0-A92278C6E8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B237B-B49D-09EE-9DBB-C2CCD0F64265}"/>
              </a:ext>
            </a:extLst>
          </p:cNvPr>
          <p:cNvSpPr>
            <a:spLocks noGrp="1"/>
          </p:cNvSpPr>
          <p:nvPr>
            <p:ph type="dt" sz="half" idx="10"/>
          </p:nvPr>
        </p:nvSpPr>
        <p:spPr/>
        <p:txBody>
          <a:bodyPr/>
          <a:lstStyle/>
          <a:p>
            <a:fld id="{03657DEC-ED4A-45AA-9BF0-FA8E6FCF2D41}" type="datetimeFigureOut">
              <a:rPr lang="en-IN" smtClean="0"/>
              <a:t>11-08-2025</a:t>
            </a:fld>
            <a:endParaRPr lang="en-IN"/>
          </a:p>
        </p:txBody>
      </p:sp>
      <p:sp>
        <p:nvSpPr>
          <p:cNvPr id="6" name="Footer Placeholder 5">
            <a:extLst>
              <a:ext uri="{FF2B5EF4-FFF2-40B4-BE49-F238E27FC236}">
                <a16:creationId xmlns:a16="http://schemas.microsoft.com/office/drawing/2014/main" id="{D6E69BC7-EB5A-F4B6-4704-9CC078F7642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62AA235-256B-D1FF-166A-801DFD66BB86}"/>
              </a:ext>
            </a:extLst>
          </p:cNvPr>
          <p:cNvSpPr>
            <a:spLocks noGrp="1"/>
          </p:cNvSpPr>
          <p:nvPr>
            <p:ph type="sldNum" sz="quarter" idx="12"/>
          </p:nvPr>
        </p:nvSpPr>
        <p:spPr/>
        <p:txBody>
          <a:bodyPr/>
          <a:lstStyle/>
          <a:p>
            <a:fld id="{3ACED7F6-C975-4B87-9E49-6A964512C48B}" type="slidenum">
              <a:rPr lang="en-IN" smtClean="0"/>
              <a:t>‹#›</a:t>
            </a:fld>
            <a:endParaRPr lang="en-IN"/>
          </a:p>
        </p:txBody>
      </p:sp>
    </p:spTree>
    <p:extLst>
      <p:ext uri="{BB962C8B-B14F-4D97-AF65-F5344CB8AC3E}">
        <p14:creationId xmlns:p14="http://schemas.microsoft.com/office/powerpoint/2010/main" val="1899137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9961F-B9BF-2673-5C9D-0FC29CEDC9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895EDF7-FD2D-7B0C-D34F-86351F94CB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DD8F3A-33B8-EC45-F122-07F9E5C84A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3657DEC-ED4A-45AA-9BF0-FA8E6FCF2D41}" type="datetimeFigureOut">
              <a:rPr lang="en-IN" smtClean="0"/>
              <a:t>11-08-2025</a:t>
            </a:fld>
            <a:endParaRPr lang="en-IN"/>
          </a:p>
        </p:txBody>
      </p:sp>
      <p:sp>
        <p:nvSpPr>
          <p:cNvPr id="5" name="Footer Placeholder 4">
            <a:extLst>
              <a:ext uri="{FF2B5EF4-FFF2-40B4-BE49-F238E27FC236}">
                <a16:creationId xmlns:a16="http://schemas.microsoft.com/office/drawing/2014/main" id="{EB867C7A-60A2-7DC8-2671-5ABD5F4039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B9F479C8-8E2A-23FC-C522-BF17AA6300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ACED7F6-C975-4B87-9E49-6A964512C48B}" type="slidenum">
              <a:rPr lang="en-IN" smtClean="0"/>
              <a:t>‹#›</a:t>
            </a:fld>
            <a:endParaRPr lang="en-IN"/>
          </a:p>
        </p:txBody>
      </p:sp>
    </p:spTree>
    <p:extLst>
      <p:ext uri="{BB962C8B-B14F-4D97-AF65-F5344CB8AC3E}">
        <p14:creationId xmlns:p14="http://schemas.microsoft.com/office/powerpoint/2010/main" val="1699038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us-en-latam-airlines-customer-support.codedesign.app/"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10750-A5E8-AE5C-1223-9E57025B56DC}"/>
              </a:ext>
            </a:extLst>
          </p:cNvPr>
          <p:cNvSpPr txBox="1"/>
          <p:nvPr/>
        </p:nvSpPr>
        <p:spPr>
          <a:xfrm>
            <a:off x="859971" y="735763"/>
            <a:ext cx="10515600" cy="861774"/>
          </a:xfrm>
          <a:prstGeom prst="rect">
            <a:avLst/>
          </a:prstGeom>
          <a:noFill/>
        </p:spPr>
        <p:txBody>
          <a:bodyPr wrap="square">
            <a:spAutoFit/>
          </a:bodyPr>
          <a:lstStyle/>
          <a:p>
            <a:r>
              <a:rPr lang="en-GB" sz="2500" b="0" i="0" u="none" strike="noStrike" dirty="0">
                <a:solidFill>
                  <a:srgbClr val="000000"/>
                </a:solidFill>
                <a:effectLst/>
                <a:latin typeface="Verdana" panose="020B0604030504040204" pitchFamily="34" charset="0"/>
              </a:rPr>
              <a:t>Complete List of Official LATAM Airlines ™️Customer™️ Contact Numbers in the USA – Full Detailed Guide</a:t>
            </a:r>
            <a:endParaRPr lang="en-IN" sz="2500" dirty="0"/>
          </a:p>
        </p:txBody>
      </p:sp>
      <p:sp>
        <p:nvSpPr>
          <p:cNvPr id="7" name="TextBox 6">
            <a:extLst>
              <a:ext uri="{FF2B5EF4-FFF2-40B4-BE49-F238E27FC236}">
                <a16:creationId xmlns:a16="http://schemas.microsoft.com/office/drawing/2014/main" id="{F3CACECE-4C30-EB24-EE0E-E30F47939FD4}"/>
              </a:ext>
            </a:extLst>
          </p:cNvPr>
          <p:cNvSpPr txBox="1"/>
          <p:nvPr/>
        </p:nvSpPr>
        <p:spPr>
          <a:xfrm>
            <a:off x="859971" y="1997839"/>
            <a:ext cx="10406743" cy="1754326"/>
          </a:xfrm>
          <a:prstGeom prst="rect">
            <a:avLst/>
          </a:prstGeom>
          <a:noFill/>
        </p:spPr>
        <p:txBody>
          <a:bodyPr wrap="square">
            <a:spAutoFit/>
          </a:bodyPr>
          <a:lstStyle/>
          <a:p>
            <a:r>
              <a:rPr lang="en-GB" sz="1800" b="0" i="0" u="none" strike="noStrike" dirty="0">
                <a:solidFill>
                  <a:srgbClr val="000000"/>
                </a:solidFill>
                <a:effectLst/>
                <a:latin typeface="Arial" panose="020B0604020202020204" pitchFamily="34" charset="0"/>
              </a:rPr>
              <a:t>Navigating travel plans ((( +1-888-439-8025 ))) can sometimes require a little extra assistance. Whether you’re adjusting a flight, clarifying booking details, or seeking a refund, speaking with a live person at LATAM Airlines ((( +1-888-439-8025 ))) can often be the most efficient way to resolve your concerns. This guide outlines how to reach a live LATAM Airlines agent via phone ((( +1-888-439-8025 ))) , chat, and other methods, offering tips to minimize wait times and ensure a smooth support experience.</a:t>
            </a:r>
            <a:endParaRPr lang="en-IN" dirty="0"/>
          </a:p>
        </p:txBody>
      </p:sp>
      <p:sp>
        <p:nvSpPr>
          <p:cNvPr id="9" name="TextBox 8">
            <a:extLst>
              <a:ext uri="{FF2B5EF4-FFF2-40B4-BE49-F238E27FC236}">
                <a16:creationId xmlns:a16="http://schemas.microsoft.com/office/drawing/2014/main" id="{FCAF15CA-C49A-13B8-0706-D0D299651A33}"/>
              </a:ext>
            </a:extLst>
          </p:cNvPr>
          <p:cNvSpPr txBox="1"/>
          <p:nvPr/>
        </p:nvSpPr>
        <p:spPr>
          <a:xfrm>
            <a:off x="859971" y="3752165"/>
            <a:ext cx="10515600" cy="2646878"/>
          </a:xfrm>
          <a:prstGeom prst="rect">
            <a:avLst/>
          </a:prstGeom>
          <a:noFill/>
        </p:spPr>
        <p:txBody>
          <a:bodyPr wrap="square">
            <a:spAutoFit/>
          </a:bodyPr>
          <a:lstStyle/>
          <a:p>
            <a:pPr rtl="0">
              <a:buNone/>
            </a:pPr>
            <a:r>
              <a:rPr lang="en-GB" sz="2000" b="0" i="0" u="none" strike="noStrike" dirty="0">
                <a:solidFill>
                  <a:srgbClr val="111111"/>
                </a:solidFill>
                <a:effectLst/>
                <a:latin typeface="Roboto" panose="02000000000000000000" pitchFamily="2" charset="0"/>
              </a:rPr>
              <a:t>Learn how to file a complaint with </a:t>
            </a:r>
            <a:r>
              <a:rPr lang="en-GB" sz="1800" b="0" i="0" u="none" strike="noStrike" dirty="0">
                <a:solidFill>
                  <a:srgbClr val="000000"/>
                </a:solidFill>
                <a:effectLst/>
                <a:latin typeface="Arial" panose="020B0604020202020204" pitchFamily="34" charset="0"/>
              </a:rPr>
              <a:t>LATAM</a:t>
            </a:r>
            <a:r>
              <a:rPr lang="en-GB" sz="2000" b="0" i="0" u="none" strike="noStrike" dirty="0">
                <a:solidFill>
                  <a:srgbClr val="111111"/>
                </a:solidFill>
                <a:effectLst/>
                <a:latin typeface="Roboto" panose="02000000000000000000" pitchFamily="2" charset="0"/>
              </a:rPr>
              <a:t> Air Lines for various issues, such as delayed or cancelled flights, denied boarding, baggage problems, and more. </a:t>
            </a:r>
            <a:endParaRPr lang="en-GB" b="0" dirty="0">
              <a:effectLst/>
            </a:endParaRPr>
          </a:p>
          <a:p>
            <a:pPr rtl="0">
              <a:buNone/>
            </a:pPr>
            <a:r>
              <a:rPr lang="en-GB" sz="1800" b="0" i="0" u="none" strike="noStrike" dirty="0">
                <a:solidFill>
                  <a:srgbClr val="000000"/>
                </a:solidFill>
                <a:effectLst/>
                <a:latin typeface="Arial" panose="020B0604020202020204" pitchFamily="34" charset="0"/>
              </a:rPr>
              <a:t>Why Speak with a Live LATAM Airlines Agent?</a:t>
            </a:r>
            <a:endParaRPr lang="en-GB" b="0" dirty="0">
              <a:effectLst/>
            </a:endParaRPr>
          </a:p>
          <a:p>
            <a:pPr rtl="0">
              <a:buNone/>
            </a:pPr>
            <a:r>
              <a:rPr lang="en-GB" sz="1800" b="0" i="0" u="none" strike="noStrike" dirty="0">
                <a:solidFill>
                  <a:srgbClr val="000000"/>
                </a:solidFill>
                <a:effectLst/>
                <a:latin typeface="Arial" panose="020B0604020202020204" pitchFamily="34" charset="0"/>
              </a:rPr>
              <a:t>While automated systems can handle many basic inquiries, certain situations often necessitate human interaction. These include:</a:t>
            </a:r>
            <a:endParaRPr lang="en-GB" b="0" dirty="0">
              <a:effectLst/>
            </a:endParaRPr>
          </a:p>
          <a:p>
            <a:pPr rtl="0">
              <a:buNone/>
            </a:pPr>
            <a:r>
              <a:rPr lang="en-GB" sz="1800" b="0" i="0" u="none" strike="noStrike" dirty="0">
                <a:solidFill>
                  <a:srgbClr val="000000"/>
                </a:solidFill>
                <a:effectLst/>
                <a:latin typeface="Arial" panose="020B0604020202020204" pitchFamily="34" charset="0"/>
              </a:rPr>
              <a:t>Flight disruptions: Changes or cancellations often require personalized assistance to rebook or secure refunds.</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382615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8FEFE5-B606-075C-22E8-87A386545A63}"/>
              </a:ext>
            </a:extLst>
          </p:cNvPr>
          <p:cNvSpPr txBox="1"/>
          <p:nvPr/>
        </p:nvSpPr>
        <p:spPr>
          <a:xfrm>
            <a:off x="555172" y="268184"/>
            <a:ext cx="11288485" cy="2862322"/>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Technical glitches: If there’s a technical issue with your booking, like payment errors, LATAM Airlines live customer service ((( +1-888-439-8025 ))) can resolve it quickly.</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Contact Options</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offers several ways to get in touch with their customer service, whether you prefer calling, chatting, or reaching out on social media.</a:t>
            </a:r>
            <a:endParaRPr lang="en-GB" b="0" dirty="0">
              <a:effectLst/>
            </a:endParaRPr>
          </a:p>
          <a:p>
            <a:pPr rtl="0">
              <a:buNone/>
            </a:pPr>
            <a:r>
              <a:rPr lang="en-GB" sz="1800" b="0" i="0" u="none" strike="noStrike" dirty="0">
                <a:solidFill>
                  <a:srgbClr val="000000"/>
                </a:solidFill>
                <a:effectLst/>
                <a:latin typeface="Arial" panose="020B0604020202020204" pitchFamily="34" charset="0"/>
              </a:rPr>
              <a:t>Calling LATAM Airlines Customer Service Hotline</a:t>
            </a:r>
            <a:endParaRPr lang="en-GB" b="0" dirty="0">
              <a:effectLst/>
            </a:endParaRPr>
          </a:p>
          <a:p>
            <a:pPr rtl="0">
              <a:buNone/>
            </a:pPr>
            <a:r>
              <a:rPr lang="en-GB" sz="1800" b="0" i="0" u="none" strike="noStrike" dirty="0">
                <a:solidFill>
                  <a:srgbClr val="000000"/>
                </a:solidFill>
                <a:effectLst/>
                <a:latin typeface="Arial" panose="020B0604020202020204" pitchFamily="34" charset="0"/>
              </a:rPr>
              <a:t>The most straightforward way to talk to a live person is by calling ((( +1-888-439-8025 ))) their customer service hotline. </a:t>
            </a:r>
            <a:endParaRPr lang="en-GB" b="0" dirty="0">
              <a:effectLst/>
            </a:endParaRPr>
          </a:p>
          <a:p>
            <a:pPr>
              <a:buNone/>
            </a:pPr>
            <a:br>
              <a:rPr lang="en-GB" dirty="0"/>
            </a:br>
            <a:endParaRPr lang="en-IN" dirty="0"/>
          </a:p>
        </p:txBody>
      </p:sp>
      <p:sp>
        <p:nvSpPr>
          <p:cNvPr id="5" name="TextBox 4">
            <a:extLst>
              <a:ext uri="{FF2B5EF4-FFF2-40B4-BE49-F238E27FC236}">
                <a16:creationId xmlns:a16="http://schemas.microsoft.com/office/drawing/2014/main" id="{0EF908FB-E354-DAED-FCAF-2A7B32A8E4A0}"/>
              </a:ext>
            </a:extLst>
          </p:cNvPr>
          <p:cNvSpPr txBox="1"/>
          <p:nvPr/>
        </p:nvSpPr>
        <p:spPr>
          <a:xfrm>
            <a:off x="555172" y="2619498"/>
            <a:ext cx="10940142" cy="3416320"/>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LATAM Airlines main customer service number is 1-888- LATAM Airlines ((( +1-888-439-8025 ))) or ((( +1-888-439-8025 ))) OTA (Live Person). When you call, you’ll be prompted to select options that direct you to the appropriate department, but be patient—there is always a way to reach a live person.</a:t>
            </a:r>
            <a:endParaRPr lang="en-GB" b="0" dirty="0">
              <a:effectLst/>
            </a:endParaRPr>
          </a:p>
          <a:p>
            <a:pPr rtl="0">
              <a:buNone/>
            </a:pPr>
            <a:r>
              <a:rPr lang="en-GB" sz="1800" b="0" i="0" u="none" strike="noStrike" dirty="0">
                <a:solidFill>
                  <a:srgbClr val="000000"/>
                </a:solidFill>
                <a:effectLst/>
                <a:latin typeface="Arial" panose="020B0604020202020204" pitchFamily="34" charset="0"/>
              </a:rPr>
              <a:t>Using LATAM Airlines Live Chat Feature</a:t>
            </a:r>
            <a:endParaRPr lang="en-GB" b="0" dirty="0">
              <a:effectLst/>
            </a:endParaRPr>
          </a:p>
          <a:p>
            <a:pPr rtl="0">
              <a:buNone/>
            </a:pPr>
            <a:r>
              <a:rPr lang="en-GB" sz="1800" b="0" i="0" u="none" strike="noStrike" dirty="0">
                <a:solidFill>
                  <a:srgbClr val="000000"/>
                </a:solidFill>
                <a:effectLst/>
                <a:latin typeface="Arial" panose="020B0604020202020204" pitchFamily="34" charset="0"/>
              </a:rPr>
              <a:t>If waiting on hold isn’t your style, you can use LATAM Airlines live chat feature. Simply head over to their website, navigate to the Help section, and select the chat option. This connects you with a real person who can assist you just as well as phone support can.</a:t>
            </a:r>
            <a:endParaRPr lang="en-GB" b="0" dirty="0">
              <a:effectLst/>
            </a:endParaRPr>
          </a:p>
          <a:p>
            <a:pPr rtl="0">
              <a:buNone/>
            </a:pPr>
            <a:r>
              <a:rPr lang="en-GB" sz="1800" b="0" i="0" u="none" strike="noStrike" dirty="0">
                <a:solidFill>
                  <a:srgbClr val="000000"/>
                </a:solidFill>
                <a:effectLst/>
                <a:latin typeface="Arial" panose="020B0604020202020204" pitchFamily="34" charset="0"/>
              </a:rPr>
              <a:t>Reaching Out on Social Media</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is active on social media platforms like Twitter and Facebook. Many customers have found that sending a message via these platforms leads to quick responses, especially for general inquiries.</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12943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2F022A-A701-77CE-5B60-92A31B2C96BA}"/>
              </a:ext>
            </a:extLst>
          </p:cNvPr>
          <p:cNvSpPr txBox="1"/>
          <p:nvPr/>
        </p:nvSpPr>
        <p:spPr>
          <a:xfrm>
            <a:off x="849085" y="670955"/>
            <a:ext cx="10493829" cy="2862322"/>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Complex bookings: Multi-destination itineraries, group bookings, or special requests are often best handled by a live agent.</a:t>
            </a:r>
            <a:endParaRPr lang="en-GB" b="0" dirty="0">
              <a:effectLst/>
            </a:endParaRPr>
          </a:p>
          <a:p>
            <a:pPr rtl="0">
              <a:buNone/>
            </a:pPr>
            <a:r>
              <a:rPr lang="en-GB" sz="1800" b="0" i="0" u="none" strike="noStrike" dirty="0">
                <a:solidFill>
                  <a:srgbClr val="000000"/>
                </a:solidFill>
                <a:effectLst/>
                <a:latin typeface="Arial" panose="020B0604020202020204" pitchFamily="34" charset="0"/>
              </a:rPr>
              <a:t>Refunds and compensation: Navigating refund processes or compensation claims can be simplified with direct communication.</a:t>
            </a:r>
            <a:endParaRPr lang="en-GB" b="0" dirty="0">
              <a:effectLst/>
            </a:endParaRPr>
          </a:p>
          <a:p>
            <a:pPr rtl="0">
              <a:buNone/>
            </a:pPr>
            <a:r>
              <a:rPr lang="en-GB" sz="1800" b="0" i="0" u="none" strike="noStrike" dirty="0">
                <a:solidFill>
                  <a:srgbClr val="000000"/>
                </a:solidFill>
                <a:effectLst/>
                <a:latin typeface="Arial" panose="020B0604020202020204" pitchFamily="34" charset="0"/>
              </a:rPr>
              <a:t>Technical issues: Website glitches, payment errors, or other technical difficulties often require troubleshooting with a live representative.</a:t>
            </a:r>
            <a:endParaRPr lang="en-GB" b="0" dirty="0">
              <a:effectLst/>
            </a:endParaRPr>
          </a:p>
          <a:p>
            <a:pPr rtl="0">
              <a:buNone/>
            </a:pPr>
            <a:r>
              <a:rPr lang="en-GB" sz="1800" b="0" i="0" u="none" strike="noStrike" dirty="0">
                <a:solidFill>
                  <a:srgbClr val="000000"/>
                </a:solidFill>
                <a:effectLst/>
                <a:latin typeface="Arial" panose="020B0604020202020204" pitchFamily="34" charset="0"/>
              </a:rPr>
              <a:t>Clarification and peace of mind: Sometimes, simply speaking with a live person can provide reassurance and clarity regarding your travel plans.</a:t>
            </a:r>
            <a:endParaRPr lang="en-GB" b="0" dirty="0">
              <a:effectLst/>
            </a:endParaRPr>
          </a:p>
          <a:p>
            <a:pPr>
              <a:buNone/>
            </a:pPr>
            <a:br>
              <a:rPr lang="en-GB" dirty="0"/>
            </a:br>
            <a:endParaRPr lang="en-IN" dirty="0"/>
          </a:p>
        </p:txBody>
      </p:sp>
      <p:sp>
        <p:nvSpPr>
          <p:cNvPr id="5" name="TextBox 4">
            <a:extLst>
              <a:ext uri="{FF2B5EF4-FFF2-40B4-BE49-F238E27FC236}">
                <a16:creationId xmlns:a16="http://schemas.microsoft.com/office/drawing/2014/main" id="{8E89F93E-1E06-B63C-8FDB-C25B5AFF3DAA}"/>
              </a:ext>
            </a:extLst>
          </p:cNvPr>
          <p:cNvSpPr txBox="1"/>
          <p:nvPr/>
        </p:nvSpPr>
        <p:spPr>
          <a:xfrm>
            <a:off x="849084" y="2938151"/>
            <a:ext cx="10961915" cy="3693319"/>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How to Contact LATAM Airlines Customer Service: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offers multiple avenues for connecting with their support team:</a:t>
            </a:r>
            <a:endParaRPr lang="en-GB" b="0" dirty="0">
              <a:effectLst/>
            </a:endParaRPr>
          </a:p>
          <a:p>
            <a:pPr rtl="0">
              <a:buNone/>
            </a:pPr>
            <a:r>
              <a:rPr lang="en-GB" sz="1800" b="0" i="0" u="none" strike="noStrike" dirty="0">
                <a:solidFill>
                  <a:srgbClr val="000000"/>
                </a:solidFill>
                <a:effectLst/>
                <a:latin typeface="Arial" panose="020B0604020202020204" pitchFamily="34" charset="0"/>
              </a:rPr>
              <a:t>Phone Support: The Direct Line</a:t>
            </a:r>
            <a:endParaRPr lang="en-GB" b="0" dirty="0">
              <a:effectLst/>
            </a:endParaRPr>
          </a:p>
          <a:p>
            <a:pPr rtl="0">
              <a:buNone/>
            </a:pPr>
            <a:r>
              <a:rPr lang="en-GB" sz="1800" b="0" i="0" u="none" strike="noStrike" dirty="0">
                <a:solidFill>
                  <a:srgbClr val="000000"/>
                </a:solidFill>
                <a:effectLst/>
                <a:latin typeface="Arial" panose="020B0604020202020204" pitchFamily="34" charset="0"/>
              </a:rPr>
              <a:t>Calling LATAM Airlines customer service hotline ((( +1-888-439-8025 ))) is often the quickest way to speak with a live agent. The primary number is ((( +1-888-439-8025 ))) . While you may encounter automated prompts, persistence and clear articulation of your needs can quickly connect you to a live representative.</a:t>
            </a:r>
            <a:endParaRPr lang="en-GB" b="0" dirty="0">
              <a:effectLst/>
            </a:endParaRPr>
          </a:p>
          <a:p>
            <a:pPr rtl="0">
              <a:buNone/>
            </a:pPr>
            <a:r>
              <a:rPr lang="en-GB" sz="1800" b="0" i="0" u="none" strike="noStrike" dirty="0">
                <a:solidFill>
                  <a:srgbClr val="000000"/>
                </a:solidFill>
                <a:effectLst/>
                <a:latin typeface="Arial" panose="020B0604020202020204" pitchFamily="34" charset="0"/>
              </a:rPr>
              <a:t>Live Chat: Convenient Online Assistance</a:t>
            </a:r>
            <a:endParaRPr lang="en-GB" b="0" dirty="0">
              <a:effectLst/>
            </a:endParaRPr>
          </a:p>
          <a:p>
            <a:pPr rtl="0">
              <a:buNone/>
            </a:pPr>
            <a:r>
              <a:rPr lang="en-GB" sz="1800" b="0" i="0" u="none" strike="noStrike" dirty="0">
                <a:solidFill>
                  <a:srgbClr val="000000"/>
                </a:solidFill>
                <a:effectLst/>
                <a:latin typeface="Arial" panose="020B0604020202020204" pitchFamily="34" charset="0"/>
              </a:rPr>
              <a:t>For those who prefer text-based communication, LATAM Airlines live chat feature provides a convenient alternative to phone calls ((( +1-888-439-8025 ))) . Accessible through the “Help” or “Contact Us” section of the website, live chat connects you with an agent in real-time.</a:t>
            </a:r>
            <a:endParaRPr lang="en-GB" b="0" dirty="0">
              <a:effectLst/>
            </a:endParaRPr>
          </a:p>
          <a:p>
            <a:pPr rtl="0">
              <a:buNone/>
            </a:pPr>
            <a:r>
              <a:rPr lang="en-GB" sz="1800" b="0" i="0" u="none" strike="noStrike" dirty="0">
                <a:solidFill>
                  <a:srgbClr val="000000"/>
                </a:solidFill>
                <a:effectLst/>
                <a:latin typeface="Arial" panose="020B0604020202020204" pitchFamily="34" charset="0"/>
              </a:rPr>
              <a:t>Social Media: Reaching Out Publicly (with Caution)</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81850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3312B7-A7B3-11FD-804F-A26CA1692FC0}"/>
              </a:ext>
            </a:extLst>
          </p:cNvPr>
          <p:cNvSpPr txBox="1"/>
          <p:nvPr/>
        </p:nvSpPr>
        <p:spPr>
          <a:xfrm>
            <a:off x="576943" y="326762"/>
            <a:ext cx="10755085" cy="2831544"/>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LATAM Airlines maintains a presence on social media platforms like Twitter and Facebook. While you can attempt to contact them through these channels, it’s important to avoid sharing sensitive booking information publicly. Social media may be more suitable for general inquiries.</a:t>
            </a:r>
            <a:endParaRPr lang="en-GB" b="0" dirty="0">
              <a:effectLst/>
            </a:endParaRPr>
          </a:p>
          <a:p>
            <a:pPr rtl="0">
              <a:buNone/>
            </a:pPr>
            <a:r>
              <a:rPr lang="en-GB" sz="1800" b="0" i="0" u="none" strike="noStrike" dirty="0">
                <a:solidFill>
                  <a:srgbClr val="000000"/>
                </a:solidFill>
                <a:effectLst/>
                <a:latin typeface="Arial" panose="020B0604020202020204" pitchFamily="34" charset="0"/>
              </a:rPr>
              <a:t>Contact us - LATAM Airlines: </a:t>
            </a:r>
            <a:r>
              <a:rPr lang="en-GB" sz="1600" b="0" i="0" u="none" strike="noStrike" dirty="0">
                <a:solidFill>
                  <a:srgbClr val="71777D"/>
                </a:solidFill>
                <a:effectLst/>
                <a:latin typeface="Roboto" panose="02000000000000000000" pitchFamily="2" charset="0"/>
              </a:rPr>
              <a:t>LATAM Airlines contact details including website, email, and social media pages. We have domestic, international and US 800 phone numbers.</a:t>
            </a:r>
            <a:endParaRPr lang="en-GB" b="0" dirty="0">
              <a:effectLst/>
            </a:endParaRPr>
          </a:p>
          <a:p>
            <a:pPr rtl="0">
              <a:buNone/>
            </a:pPr>
            <a:r>
              <a:rPr lang="en-GB" sz="1800" b="0" i="0" u="none" strike="noStrike" dirty="0">
                <a:solidFill>
                  <a:srgbClr val="000000"/>
                </a:solidFill>
                <a:effectLst/>
                <a:latin typeface="Arial" panose="020B0604020202020204" pitchFamily="34" charset="0"/>
              </a:rPr>
              <a:t>The LATAM Airlines mobile app often provides direct access to customer support via phone ((( +1-888-439-8025 ))) or chat, offering a convenient way to connect while traveling.</a:t>
            </a:r>
            <a:endParaRPr lang="en-GB" b="0" dirty="0">
              <a:effectLst/>
            </a:endParaRPr>
          </a:p>
          <a:p>
            <a:pPr rtl="0">
              <a:buNone/>
            </a:pPr>
            <a:r>
              <a:rPr lang="en-GB" sz="1800" b="0" i="0" u="none" strike="noStrike" dirty="0">
                <a:solidFill>
                  <a:srgbClr val="000000"/>
                </a:solidFill>
                <a:effectLst/>
                <a:latin typeface="Arial" panose="020B0604020202020204" pitchFamily="34" charset="0"/>
              </a:rPr>
              <a:t>Email Support: For Non-Urgent Matters</a:t>
            </a:r>
            <a:endParaRPr lang="en-GB" b="0" dirty="0">
              <a:effectLst/>
            </a:endParaRPr>
          </a:p>
          <a:p>
            <a:pPr>
              <a:buNone/>
            </a:pPr>
            <a:br>
              <a:rPr lang="en-GB" dirty="0"/>
            </a:br>
            <a:endParaRPr lang="en-IN" dirty="0"/>
          </a:p>
        </p:txBody>
      </p:sp>
      <p:sp>
        <p:nvSpPr>
          <p:cNvPr id="5" name="TextBox 4">
            <a:extLst>
              <a:ext uri="{FF2B5EF4-FFF2-40B4-BE49-F238E27FC236}">
                <a16:creationId xmlns:a16="http://schemas.microsoft.com/office/drawing/2014/main" id="{7AB5C1E1-D92B-B331-3597-C862186A1764}"/>
              </a:ext>
            </a:extLst>
          </p:cNvPr>
          <p:cNvSpPr txBox="1"/>
          <p:nvPr/>
        </p:nvSpPr>
        <p:spPr>
          <a:xfrm>
            <a:off x="576943" y="2748286"/>
            <a:ext cx="10472056" cy="3139321"/>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Emailing LATAM Airlines is an option for less time-sensitive inquiries. However, response times can be longer compared to phone or chat support.</a:t>
            </a:r>
            <a:endParaRPr lang="en-GB" b="0" dirty="0">
              <a:effectLst/>
            </a:endParaRPr>
          </a:p>
          <a:p>
            <a:pPr rtl="0">
              <a:buNone/>
            </a:pPr>
            <a:r>
              <a:rPr lang="en-GB" sz="1800" b="0" i="0" u="none" strike="noStrike" dirty="0">
                <a:solidFill>
                  <a:srgbClr val="000000"/>
                </a:solidFill>
                <a:effectLst/>
                <a:latin typeface="Arial" panose="020B0604020202020204" pitchFamily="34" charset="0"/>
              </a:rPr>
              <a:t>Tips for Connecting with a Live Agent via Phone:</a:t>
            </a:r>
            <a:endParaRPr lang="en-GB" b="0" dirty="0">
              <a:effectLst/>
            </a:endParaRPr>
          </a:p>
          <a:p>
            <a:pPr rtl="0">
              <a:buNone/>
            </a:pPr>
            <a:r>
              <a:rPr lang="en-GB" sz="1800" b="0" i="0" u="none" strike="noStrike" dirty="0">
                <a:solidFill>
                  <a:srgbClr val="000000"/>
                </a:solidFill>
                <a:effectLst/>
                <a:latin typeface="Arial" panose="020B0604020202020204" pitchFamily="34" charset="0"/>
              </a:rPr>
              <a:t>Have your information ready: Gather your booking confirmation number, flight details, and any other relevant information before calling.</a:t>
            </a:r>
            <a:endParaRPr lang="en-GB" b="0" dirty="0">
              <a:effectLst/>
            </a:endParaRPr>
          </a:p>
          <a:p>
            <a:pPr rtl="0">
              <a:buNone/>
            </a:pPr>
            <a:r>
              <a:rPr lang="en-GB" sz="1800" b="0" i="0" u="none" strike="noStrike" dirty="0">
                <a:solidFill>
                  <a:srgbClr val="000000"/>
                </a:solidFill>
                <a:effectLst/>
                <a:latin typeface="Arial" panose="020B0604020202020204" pitchFamily="34" charset="0"/>
              </a:rPr>
              <a:t>Be clear and concise: Clearly explain your issue or question to the representative.</a:t>
            </a:r>
            <a:endParaRPr lang="en-GB" b="0" dirty="0">
              <a:effectLst/>
            </a:endParaRPr>
          </a:p>
          <a:p>
            <a:pPr rtl="0">
              <a:buNone/>
            </a:pPr>
            <a:r>
              <a:rPr lang="en-GB" sz="1800" b="0" i="0" u="none" strike="noStrike" dirty="0">
                <a:solidFill>
                  <a:srgbClr val="000000"/>
                </a:solidFill>
                <a:effectLst/>
                <a:latin typeface="Arial" panose="020B0604020202020204" pitchFamily="34" charset="0"/>
              </a:rPr>
              <a:t>Be patient: Wait times can vary, especially during peak travel seasons.</a:t>
            </a:r>
            <a:endParaRPr lang="en-GB" b="0" dirty="0">
              <a:effectLst/>
            </a:endParaRPr>
          </a:p>
          <a:p>
            <a:pPr rtl="0">
              <a:buNone/>
            </a:pPr>
            <a:r>
              <a:rPr lang="en-GB" sz="1800" b="0" i="0" u="none" strike="noStrike" dirty="0">
                <a:solidFill>
                  <a:srgbClr val="000000"/>
                </a:solidFill>
                <a:effectLst/>
                <a:latin typeface="Arial" panose="020B0604020202020204" pitchFamily="34" charset="0"/>
              </a:rPr>
              <a:t>Navigate the prompts: Listen carefully to the automated prompts and select the options that best align with your needs. If you encounter difficulties, try saying “agent” or “representative” repeatedly.</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414530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BBEF4D-C590-0CAB-2A4A-9C74BCB2DB3E}"/>
              </a:ext>
            </a:extLst>
          </p:cNvPr>
          <p:cNvSpPr txBox="1"/>
          <p:nvPr/>
        </p:nvSpPr>
        <p:spPr>
          <a:xfrm>
            <a:off x="947057" y="401827"/>
            <a:ext cx="9982200" cy="3693319"/>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International Callers:</a:t>
            </a:r>
            <a:endParaRPr lang="en-GB" b="0" dirty="0">
              <a:effectLst/>
            </a:endParaRPr>
          </a:p>
          <a:p>
            <a:pPr rtl="0">
              <a:buNone/>
            </a:pPr>
            <a:r>
              <a:rPr lang="en-GB" sz="1800" b="0" i="0" u="none" strike="noStrike" dirty="0">
                <a:solidFill>
                  <a:srgbClr val="000000"/>
                </a:solidFill>
                <a:effectLst/>
                <a:latin typeface="Arial" panose="020B0604020202020204" pitchFamily="34" charset="0"/>
              </a:rPr>
              <a:t>For those calling from outside the U.S., here are some helpful numbers: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UK: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a:t>
            </a:r>
            <a:r>
              <a:rPr lang="en-GB" sz="1800" b="0" i="0" u="none" strike="noStrike" dirty="0" err="1">
                <a:solidFill>
                  <a:srgbClr val="000000"/>
                </a:solidFill>
                <a:effectLst/>
                <a:latin typeface="Arial" panose="020B0604020202020204" pitchFamily="34" charset="0"/>
              </a:rPr>
              <a:t>en</a:t>
            </a:r>
            <a:r>
              <a:rPr lang="en-GB" sz="1800" b="0" i="0" u="none" strike="noStrike" dirty="0">
                <a:solidFill>
                  <a:srgbClr val="000000"/>
                </a:solidFill>
                <a:effectLst/>
                <a:latin typeface="Arial" panose="020B0604020202020204" pitchFamily="34" charset="0"/>
              </a:rPr>
              <a:t> Español: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Canada: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Australia: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Common LATAM Airlines Customer Service Inquiries:</a:t>
            </a:r>
            <a:endParaRPr lang="en-GB" b="0" dirty="0">
              <a:effectLst/>
            </a:endParaRPr>
          </a:p>
          <a:p>
            <a:pPr rtl="0">
              <a:buNone/>
            </a:pPr>
            <a:r>
              <a:rPr lang="en-GB" sz="1800" b="0" i="0" u="none" strike="noStrike" dirty="0">
                <a:solidFill>
                  <a:srgbClr val="000000"/>
                </a:solidFill>
                <a:effectLst/>
                <a:latin typeface="Arial" panose="020B0604020202020204" pitchFamily="34" charset="0"/>
              </a:rPr>
              <a:t>Flight changes and cancellations: Assistance with rebooking, refunds, or navigating airline policies.</a:t>
            </a:r>
            <a:endParaRPr lang="en-GB" b="0" dirty="0">
              <a:effectLst/>
            </a:endParaRPr>
          </a:p>
          <a:p>
            <a:pPr rtl="0">
              <a:buNone/>
            </a:pPr>
            <a:r>
              <a:rPr lang="en-GB" sz="1800" b="0" i="0" u="none" strike="noStrike" dirty="0">
                <a:solidFill>
                  <a:srgbClr val="000000"/>
                </a:solidFill>
                <a:effectLst/>
                <a:latin typeface="Arial" panose="020B0604020202020204" pitchFamily="34" charset="0"/>
              </a:rPr>
              <a:t>Hotel booking issues: Resolving discrepancies with reservations, addressing billing concerns, or requesting refunds.</a:t>
            </a:r>
            <a:endParaRPr lang="en-GB" b="0" dirty="0">
              <a:effectLst/>
            </a:endParaRPr>
          </a:p>
          <a:p>
            <a:pPr>
              <a:buNone/>
            </a:pPr>
            <a:br>
              <a:rPr lang="en-GB" dirty="0"/>
            </a:br>
            <a:endParaRPr lang="en-IN" dirty="0"/>
          </a:p>
        </p:txBody>
      </p:sp>
      <p:sp>
        <p:nvSpPr>
          <p:cNvPr id="5" name="TextBox 4">
            <a:extLst>
              <a:ext uri="{FF2B5EF4-FFF2-40B4-BE49-F238E27FC236}">
                <a16:creationId xmlns:a16="http://schemas.microsoft.com/office/drawing/2014/main" id="{078BF447-359D-FDE6-302F-6126A91162C2}"/>
              </a:ext>
            </a:extLst>
          </p:cNvPr>
          <p:cNvSpPr txBox="1"/>
          <p:nvPr/>
        </p:nvSpPr>
        <p:spPr>
          <a:xfrm>
            <a:off x="947057" y="3441680"/>
            <a:ext cx="10907486" cy="3416320"/>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Package deals: Managing changes or cancellations to vacation packages.</a:t>
            </a:r>
            <a:endParaRPr lang="en-GB" b="0" dirty="0">
              <a:effectLst/>
            </a:endParaRPr>
          </a:p>
          <a:p>
            <a:pPr rtl="0">
              <a:buNone/>
            </a:pPr>
            <a:r>
              <a:rPr lang="en-GB" sz="1800" b="0" i="0" u="none" strike="noStrike" dirty="0">
                <a:solidFill>
                  <a:srgbClr val="000000"/>
                </a:solidFill>
                <a:effectLst/>
                <a:latin typeface="Arial" panose="020B0604020202020204" pitchFamily="34" charset="0"/>
              </a:rPr>
              <a:t>Technical support: Troubleshooting website issues, payment errors, or other technical difficulties.</a:t>
            </a:r>
            <a:endParaRPr lang="en-GB" b="0" dirty="0">
              <a:effectLst/>
            </a:endParaRPr>
          </a:p>
          <a:p>
            <a:pPr rtl="0">
              <a:buNone/>
            </a:pPr>
            <a:r>
              <a:rPr lang="en-GB" sz="1800" b="0" i="0" u="none" strike="noStrike" dirty="0">
                <a:solidFill>
                  <a:srgbClr val="000000"/>
                </a:solidFill>
                <a:effectLst/>
                <a:latin typeface="Arial" panose="020B0604020202020204" pitchFamily="34" charset="0"/>
              </a:rPr>
              <a:t>Refunds and compensation: Guidance on refund processes, submitting claims, or seeking compensation for travel disruptions.</a:t>
            </a:r>
            <a:endParaRPr lang="en-GB" b="0" dirty="0">
              <a:effectLst/>
            </a:endParaRPr>
          </a:p>
          <a:p>
            <a:pPr rtl="0">
              <a:buNone/>
            </a:pPr>
            <a:r>
              <a:rPr lang="en-GB" sz="1800" b="0" i="0" u="none" strike="noStrike" dirty="0">
                <a:solidFill>
                  <a:srgbClr val="000000"/>
                </a:solidFill>
                <a:effectLst/>
                <a:latin typeface="Arial" panose="020B0604020202020204" pitchFamily="34" charset="0"/>
              </a:rPr>
              <a:t>By utilizing these contact methods and tips, you can effectively connect with a live LATAM Airlines agent ((( +1-888-439-8025 ))) and address your travel-related needs.</a:t>
            </a:r>
            <a:endParaRPr lang="en-GB" b="0" dirty="0">
              <a:effectLst/>
            </a:endParaRPr>
          </a:p>
          <a:p>
            <a:pPr rtl="0">
              <a:buNone/>
            </a:pPr>
            <a:r>
              <a:rPr lang="en-GB" sz="1800" b="0" i="0" u="none" strike="noStrike" dirty="0">
                <a:solidFill>
                  <a:srgbClr val="000000"/>
                </a:solidFill>
                <a:effectLst/>
                <a:latin typeface="Arial" panose="020B0604020202020204" pitchFamily="34" charset="0"/>
              </a:rPr>
              <a:t>The 1–888 phone number for LATAM Airlines customer service is ((( +1-888-439-8025 ))) . You can call this toll-free number ( ((( +1-888-439-8025 ))) ) for assistance with bookings, changes, cancellations, or other inquiries. For quick service, make sure to have your reservation details ready when contacting the LATAM Airlines customer service team.</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185146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6D2F1E-A9AE-6CCC-4B3B-BBE605275942}"/>
              </a:ext>
            </a:extLst>
          </p:cNvPr>
          <p:cNvSpPr txBox="1"/>
          <p:nvPr/>
        </p:nvSpPr>
        <p:spPr>
          <a:xfrm>
            <a:off x="794657" y="417569"/>
            <a:ext cx="11005457" cy="2308324"/>
          </a:xfrm>
          <a:prstGeom prst="rect">
            <a:avLst/>
          </a:prstGeom>
          <a:noFill/>
        </p:spPr>
        <p:txBody>
          <a:bodyPr wrap="square">
            <a:spAutoFit/>
          </a:bodyPr>
          <a:lstStyle/>
          <a:p>
            <a:pPr rtl="0">
              <a:buNone/>
            </a:pPr>
            <a:r>
              <a:rPr lang="en-GB" sz="1800" b="0" i="0" u="none" strike="noStrike">
                <a:solidFill>
                  <a:srgbClr val="000000"/>
                </a:solidFill>
                <a:effectLst/>
                <a:latin typeface="Arial" panose="020B0604020202020204" pitchFamily="34" charset="0"/>
              </a:rPr>
              <a:t>If you’ve ever encountered a booking at ((( +1-888-439-8025 ))) issue or need assistance with your reservation on LATAM Airlines , ((( +1-888-439-8025 ))) you know how crucial it is to get quick support. Whether you’re facing at ((( +1-888-439-8025 ))) billing problem, need to modify your booking, or just have ((( +1-888-439-8025 ))) general inquiries, knowing how to reach LATAM Airlines customer service efficiently can save ((( +1-888-439-8025 ))) you have a lot of time and hassle. In this guide, we’ll show you the easiest and fastest ways to contact LATAM Airlines from the USA.</a:t>
            </a:r>
            <a:endParaRPr lang="en-GB" b="0">
              <a:effectLst/>
            </a:endParaRPr>
          </a:p>
          <a:p>
            <a:pPr>
              <a:buNone/>
            </a:pPr>
            <a:br>
              <a:rPr lang="en-GB"/>
            </a:br>
            <a:endParaRPr lang="en-IN" dirty="0"/>
          </a:p>
        </p:txBody>
      </p:sp>
      <p:sp>
        <p:nvSpPr>
          <p:cNvPr id="5" name="TextBox 4">
            <a:extLst>
              <a:ext uri="{FF2B5EF4-FFF2-40B4-BE49-F238E27FC236}">
                <a16:creationId xmlns:a16="http://schemas.microsoft.com/office/drawing/2014/main" id="{E4346E32-EEBC-AFE3-8731-AEB222640C97}"/>
              </a:ext>
            </a:extLst>
          </p:cNvPr>
          <p:cNvSpPr txBox="1"/>
          <p:nvPr/>
        </p:nvSpPr>
        <p:spPr>
          <a:xfrm>
            <a:off x="876299" y="2193782"/>
            <a:ext cx="10842172" cy="2308324"/>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Call LATAM Airlines US Customer Service Number</a:t>
            </a:r>
            <a:endParaRPr lang="en-GB" b="0" dirty="0">
              <a:effectLst/>
            </a:endParaRPr>
          </a:p>
          <a:p>
            <a:pPr rtl="0">
              <a:buNone/>
            </a:pPr>
            <a:r>
              <a:rPr lang="en-GB" sz="1800" b="0" i="0" u="none" strike="noStrike" dirty="0">
                <a:solidFill>
                  <a:srgbClr val="000000"/>
                </a:solidFill>
                <a:effectLst/>
                <a:latin typeface="Arial" panose="020B0604020202020204" pitchFamily="34" charset="0"/>
              </a:rPr>
              <a:t>The most direct ((( +1-888-439-8025 ))) way to get in touch with LATAM Airlines ((( +1-888-439-8025 ))) is by calling their dedicated customer service number for the LATAM Airlines States. ((( +1-888-439-8025 ))) Here’s how to do it:</a:t>
            </a:r>
            <a:endParaRPr lang="en-GB" b="0" dirty="0">
              <a:effectLst/>
            </a:endParaRPr>
          </a:p>
          <a:p>
            <a:pPr rtl="0">
              <a:buNone/>
            </a:pPr>
            <a:r>
              <a:rPr lang="en-GB" sz="1800" b="0" i="0" u="none" strike="noStrike" dirty="0">
                <a:solidFill>
                  <a:srgbClr val="000000"/>
                </a:solidFill>
                <a:effectLst/>
                <a:latin typeface="Arial" panose="020B0604020202020204" pitchFamily="34" charset="0"/>
              </a:rPr>
              <a:t>Phone Number: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Available Hours: 24/7 support for existing bookings.</a:t>
            </a:r>
            <a:endParaRPr lang="en-GB" b="0" dirty="0">
              <a:effectLst/>
            </a:endParaRPr>
          </a:p>
          <a:p>
            <a:pPr>
              <a:buNone/>
            </a:pPr>
            <a:br>
              <a:rPr lang="en-GB" dirty="0"/>
            </a:br>
            <a:endParaRPr lang="en-IN" dirty="0"/>
          </a:p>
        </p:txBody>
      </p:sp>
      <p:sp>
        <p:nvSpPr>
          <p:cNvPr id="7" name="TextBox 6">
            <a:extLst>
              <a:ext uri="{FF2B5EF4-FFF2-40B4-BE49-F238E27FC236}">
                <a16:creationId xmlns:a16="http://schemas.microsoft.com/office/drawing/2014/main" id="{527F547C-A6E3-98EB-967F-AFF1FD314853}"/>
              </a:ext>
            </a:extLst>
          </p:cNvPr>
          <p:cNvSpPr txBox="1"/>
          <p:nvPr/>
        </p:nvSpPr>
        <p:spPr>
          <a:xfrm>
            <a:off x="794657" y="4132108"/>
            <a:ext cx="11005457" cy="2862322"/>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When you call, ((( +1-888-439-8025 ))) you’ll be directed to an automated system. Be ready with your booking reference number to speed up the process. ((( +1-888-439-8025 ))) If you don’t have it handy, the representative may still ((( +1-888-439-8025 ))) be able to assist you after verifying your identity.</a:t>
            </a:r>
            <a:endParaRPr lang="en-GB" b="0" dirty="0">
              <a:effectLst/>
            </a:endParaRPr>
          </a:p>
          <a:p>
            <a:pPr rtl="0">
              <a:buNone/>
            </a:pPr>
            <a:r>
              <a:rPr lang="en-GB" sz="1800" b="0" i="0" u="none" strike="noStrike" dirty="0">
                <a:solidFill>
                  <a:srgbClr val="000000"/>
                </a:solidFill>
                <a:effectLst/>
                <a:latin typeface="Arial" panose="020B0604020202020204" pitchFamily="34" charset="0"/>
              </a:rPr>
              <a:t>Use the LATAM Airlines Help </a:t>
            </a:r>
            <a:r>
              <a:rPr lang="en-GB" sz="1800" b="0" i="0" u="none" strike="noStrike" dirty="0" err="1">
                <a:solidFill>
                  <a:srgbClr val="000000"/>
                </a:solidFill>
                <a:effectLst/>
                <a:latin typeface="Arial" panose="020B0604020202020204" pitchFamily="34" charset="0"/>
              </a:rPr>
              <a:t>Center</a:t>
            </a:r>
            <a:r>
              <a:rPr lang="en-GB" sz="1800" b="0" i="0" u="none" strike="noStrike" dirty="0">
                <a:solidFill>
                  <a:srgbClr val="000000"/>
                </a:solidFill>
                <a:effectLst/>
                <a:latin typeface="Arial" panose="020B0604020202020204" pitchFamily="34" charset="0"/>
              </a:rPr>
              <a:t>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online Help </a:t>
            </a:r>
            <a:r>
              <a:rPr lang="en-GB" sz="1800" b="0" i="0" u="none" strike="noStrike" dirty="0" err="1">
                <a:solidFill>
                  <a:srgbClr val="000000"/>
                </a:solidFill>
                <a:effectLst/>
                <a:latin typeface="Arial" panose="020B0604020202020204" pitchFamily="34" charset="0"/>
              </a:rPr>
              <a:t>Center</a:t>
            </a:r>
            <a:r>
              <a:rPr lang="en-GB" sz="1800" b="0" i="0" u="none" strike="noStrike" dirty="0">
                <a:solidFill>
                  <a:srgbClr val="000000"/>
                </a:solidFill>
                <a:effectLst/>
                <a:latin typeface="Arial" panose="020B0604020202020204" pitchFamily="34" charset="0"/>
              </a:rPr>
              <a:t> ((( +1-888-439-8025 ))) is packed with resources that may answer your questions without needing to call. ((( +1-888-439-8025 ))) It’s a great place to start, especially for non-urgent inquiries. ((( +1-888-439-8025 ))) Follow these steps:</a:t>
            </a:r>
            <a:endParaRPr lang="en-GB" b="0" dirty="0">
              <a:effectLst/>
            </a:endParaRPr>
          </a:p>
          <a:p>
            <a:pPr rtl="0">
              <a:buNone/>
            </a:pPr>
            <a:r>
              <a:rPr lang="en-GB" sz="1800" b="0" i="0" u="none" strike="noStrike" dirty="0">
                <a:solidFill>
                  <a:srgbClr val="000000"/>
                </a:solidFill>
                <a:effectLst/>
                <a:latin typeface="Arial" panose="020B0604020202020204" pitchFamily="34" charset="0"/>
              </a:rPr>
              <a:t>Go to the LATAM Airlines Help </a:t>
            </a:r>
            <a:r>
              <a:rPr lang="en-GB" sz="1800" b="0" i="0" u="none" strike="noStrike" dirty="0" err="1">
                <a:solidFill>
                  <a:srgbClr val="000000"/>
                </a:solidFill>
                <a:effectLst/>
                <a:latin typeface="Arial" panose="020B0604020202020204" pitchFamily="34" charset="0"/>
              </a:rPr>
              <a:t>Center</a:t>
            </a:r>
            <a:r>
              <a:rPr lang="en-GB" sz="1800" b="0" i="0" u="none" strike="noStrike" dirty="0">
                <a:solidFill>
                  <a:srgbClr val="000000"/>
                </a:solidFill>
                <a:effectLst/>
                <a:latin typeface="Arial" panose="020B0604020202020204" pitchFamily="34" charset="0"/>
              </a:rPr>
              <a:t> ((( +1-888-439-8025 )))</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3867876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2E46B8-E4DE-E617-448B-3ADF9B886D44}"/>
              </a:ext>
            </a:extLst>
          </p:cNvPr>
          <p:cNvSpPr txBox="1"/>
          <p:nvPr/>
        </p:nvSpPr>
        <p:spPr>
          <a:xfrm>
            <a:off x="424542" y="381229"/>
            <a:ext cx="11136085" cy="3693319"/>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Select the category that best describes your ((( +1-888-439-8025 ))) issue (e.g., reservations, payments, or technical issues)</a:t>
            </a:r>
            <a:endParaRPr lang="en-GB" b="0" dirty="0">
              <a:effectLst/>
            </a:endParaRPr>
          </a:p>
          <a:p>
            <a:pPr rtl="0">
              <a:buNone/>
            </a:pPr>
            <a:r>
              <a:rPr lang="en-GB" sz="1800" b="0" i="0" u="none" strike="noStrike" dirty="0">
                <a:solidFill>
                  <a:srgbClr val="000000"/>
                </a:solidFill>
                <a:effectLst/>
                <a:latin typeface="Arial" panose="020B0604020202020204" pitchFamily="34" charset="0"/>
              </a:rPr>
              <a:t>Browse FAQs and troubleshooting tips, ((( +1-888-439-8025 ))) or you can also use the “Contact Us” feature to chat with a representative or request a callback.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If you don’t find an answer in the FAQ section, ((( +1-888-439-8025 ))) the site will guide you to customer service options.</a:t>
            </a:r>
            <a:endParaRPr lang="en-GB" b="0" dirty="0">
              <a:effectLst/>
            </a:endParaRPr>
          </a:p>
          <a:p>
            <a:pPr rtl="0">
              <a:buNone/>
            </a:pPr>
            <a:r>
              <a:rPr lang="en-GB" sz="1800" b="0" i="0" u="none" strike="noStrike" dirty="0">
                <a:solidFill>
                  <a:srgbClr val="000000"/>
                </a:solidFill>
                <a:effectLst/>
                <a:latin typeface="Arial" panose="020B0604020202020204" pitchFamily="34" charset="0"/>
              </a:rPr>
              <a:t>Live Chat with LATAM Airlines</a:t>
            </a:r>
            <a:endParaRPr lang="en-GB" b="0" dirty="0">
              <a:effectLst/>
            </a:endParaRPr>
          </a:p>
          <a:p>
            <a:pPr rtl="0">
              <a:buNone/>
            </a:pPr>
            <a:r>
              <a:rPr lang="en-GB" sz="1800" b="0" i="0" u="none" strike="noStrike" dirty="0">
                <a:solidFill>
                  <a:srgbClr val="000000"/>
                </a:solidFill>
                <a:effectLst/>
                <a:latin typeface="Arial" panose="020B0604020202020204" pitchFamily="34" charset="0"/>
              </a:rPr>
              <a:t>For immediate assistance ((( +1-888-439-8025 ))) you can chat with a representative using LATAM Airlines live chat feature. This is often faster than phone calls ((( +1-888-439-8025 ))) and you can do it directly from their ((( +1-888-439-8025 ))) website or mobile app.</a:t>
            </a:r>
            <a:endParaRPr lang="en-GB" b="0" dirty="0">
              <a:effectLst/>
            </a:endParaRPr>
          </a:p>
          <a:p>
            <a:pPr rtl="0">
              <a:buNone/>
            </a:pPr>
            <a:r>
              <a:rPr lang="en-GB" sz="1800" b="0" i="0" u="none" strike="noStrike" dirty="0">
                <a:solidFill>
                  <a:srgbClr val="000000"/>
                </a:solidFill>
                <a:effectLst/>
                <a:latin typeface="Arial" panose="020B0604020202020204" pitchFamily="34" charset="0"/>
              </a:rPr>
              <a:t>Here’s how to start the live chat:</a:t>
            </a:r>
            <a:endParaRPr lang="en-GB" b="0" dirty="0">
              <a:effectLst/>
            </a:endParaRPr>
          </a:p>
          <a:p>
            <a:pPr>
              <a:buNone/>
            </a:pPr>
            <a:br>
              <a:rPr lang="en-GB" dirty="0"/>
            </a:br>
            <a:endParaRPr lang="en-IN" dirty="0"/>
          </a:p>
        </p:txBody>
      </p:sp>
      <p:sp>
        <p:nvSpPr>
          <p:cNvPr id="5" name="TextBox 4">
            <a:extLst>
              <a:ext uri="{FF2B5EF4-FFF2-40B4-BE49-F238E27FC236}">
                <a16:creationId xmlns:a16="http://schemas.microsoft.com/office/drawing/2014/main" id="{45A547CE-2E68-9161-EF88-1824CE29A4A9}"/>
              </a:ext>
            </a:extLst>
          </p:cNvPr>
          <p:cNvSpPr txBox="1"/>
          <p:nvPr/>
        </p:nvSpPr>
        <p:spPr>
          <a:xfrm>
            <a:off x="500744" y="3703214"/>
            <a:ext cx="11136084" cy="2862322"/>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Reach Out via Social Media</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is active on social ((( +1-888-439-8025 ))) media, including Twitter, Facebook, and Instagram. You can send them a ((( +1-888-439-8025 ))) direct message or tag them in a post for support. While this may not be the fastest way for urgent issues ((( +1-888-439-8025 ))) it’s a good option for general inquiries or to get updates on ongoing issues.</a:t>
            </a:r>
            <a:endParaRPr lang="en-GB" b="0" dirty="0">
              <a:effectLst/>
            </a:endParaRPr>
          </a:p>
          <a:p>
            <a:pPr rtl="0">
              <a:buNone/>
            </a:pPr>
            <a:r>
              <a:rPr lang="en-GB" sz="1800" b="0" i="0" u="none" strike="noStrike" dirty="0">
                <a:solidFill>
                  <a:srgbClr val="000000"/>
                </a:solidFill>
                <a:effectLst/>
                <a:latin typeface="Arial" panose="020B0604020202020204" pitchFamily="34" charset="0"/>
              </a:rPr>
              <a:t>It’s essential to provide as many ((( +1-888-439-8025 ))) details as possible, such as your booking reference number and a clear description of the issue, to speed up the response.</a:t>
            </a:r>
            <a:endParaRPr lang="en-GB" b="0" dirty="0">
              <a:effectLst/>
            </a:endParaRPr>
          </a:p>
          <a:p>
            <a:pPr rtl="0">
              <a:buNone/>
            </a:pPr>
            <a:r>
              <a:rPr lang="en-GB" sz="1800" b="0" i="0" u="none" strike="noStrike" dirty="0">
                <a:solidFill>
                  <a:srgbClr val="000000"/>
                </a:solidFill>
                <a:effectLst/>
                <a:latin typeface="Arial" panose="020B0604020202020204" pitchFamily="34" charset="0"/>
              </a:rPr>
              <a:t>Use the LATAM Airlines Contact Form ((( +1-888-439-8025 )))</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50051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508BAA-0005-0B8F-3321-EB51C7D332C3}"/>
              </a:ext>
            </a:extLst>
          </p:cNvPr>
          <p:cNvSpPr txBox="1"/>
          <p:nvPr/>
        </p:nvSpPr>
        <p:spPr>
          <a:xfrm>
            <a:off x="402772" y="443529"/>
            <a:ext cx="11691257" cy="3139321"/>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In case you don’t want to make a phone call ((( +1-888-439-8025 ))) or initiate a live chat, LATAM Airlines also offers an online contact form. Visit the “Contact Us” page and fill out the form. Be sure to include your booking reference ((( +1-888-439-8025 ))) number and detailed issue description. A customer service agent ((( +1-888-439-8025 ))) will typically respond within 24–48 hours.</a:t>
            </a:r>
            <a:endParaRPr lang="en-GB" b="0" dirty="0">
              <a:effectLst/>
            </a:endParaRPr>
          </a:p>
          <a:p>
            <a:pPr rtl="0">
              <a:buNone/>
            </a:pPr>
            <a:r>
              <a:rPr lang="en-GB" sz="1800" b="0" i="0" u="none" strike="noStrike" dirty="0">
                <a:solidFill>
                  <a:srgbClr val="000000"/>
                </a:solidFill>
                <a:effectLst/>
                <a:latin typeface="Arial" panose="020B0604020202020204" pitchFamily="34" charset="0"/>
              </a:rPr>
              <a:t>Conclusion:</a:t>
            </a:r>
            <a:endParaRPr lang="en-GB" b="0" dirty="0">
              <a:effectLst/>
            </a:endParaRPr>
          </a:p>
          <a:p>
            <a:pPr rtl="0">
              <a:buNone/>
            </a:pPr>
            <a:r>
              <a:rPr lang="en-GB" sz="1800" b="0" i="0" u="none" strike="noStrike" dirty="0">
                <a:solidFill>
                  <a:srgbClr val="000000"/>
                </a:solidFill>
                <a:effectLst/>
                <a:latin typeface="Arial" panose="020B0604020202020204" pitchFamily="34" charset="0"/>
              </a:rPr>
              <a:t>Getting in touch with LATAM Airlines ((( +1-888-439-8025 ))) from the USA doesn’t have to be complicated. Whether you prefer to call, ((( +1-888-439-8025 ))) chat, or email, you have multiple ways to get the ((( +1-888-439-8025 ))) assistance you need. Using the right contact method based on the urgency of your issue can save you time and ensure ((( +1-888-439-8025 ))) your travel plans go smoothly.</a:t>
            </a:r>
            <a:endParaRPr lang="en-GB" b="0" dirty="0">
              <a:effectLst/>
            </a:endParaRPr>
          </a:p>
          <a:p>
            <a:pPr>
              <a:buNone/>
            </a:pPr>
            <a:br>
              <a:rPr lang="en-GB" dirty="0"/>
            </a:br>
            <a:endParaRPr lang="en-IN" dirty="0"/>
          </a:p>
        </p:txBody>
      </p:sp>
      <p:sp>
        <p:nvSpPr>
          <p:cNvPr id="5" name="TextBox 4">
            <a:extLst>
              <a:ext uri="{FF2B5EF4-FFF2-40B4-BE49-F238E27FC236}">
                <a16:creationId xmlns:a16="http://schemas.microsoft.com/office/drawing/2014/main" id="{5DD9EAC0-FAFD-1C91-3B04-48FFBC534E49}"/>
              </a:ext>
            </a:extLst>
          </p:cNvPr>
          <p:cNvSpPr txBox="1"/>
          <p:nvPr/>
        </p:nvSpPr>
        <p:spPr>
          <a:xfrm>
            <a:off x="402772" y="3164681"/>
            <a:ext cx="11386456" cy="3693319"/>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When you need to speak with LATAM Airlines customer service, here are some easy ways to contact them.</a:t>
            </a:r>
            <a:endParaRPr lang="en-GB" b="0" dirty="0">
              <a:effectLst/>
            </a:endParaRPr>
          </a:p>
          <a:p>
            <a:pPr rtl="0">
              <a:buNone/>
            </a:pPr>
            <a:r>
              <a:rPr lang="en-GB" sz="1800" b="0" i="0" u="none" strike="noStrike" dirty="0">
                <a:solidFill>
                  <a:srgbClr val="000000"/>
                </a:solidFill>
                <a:effectLst/>
                <a:latin typeface="Arial" panose="020B0604020202020204" pitchFamily="34" charset="0"/>
              </a:rPr>
              <a:t>Call LATAM Airlines Customer Service</a:t>
            </a:r>
            <a:endParaRPr lang="en-GB" b="0" dirty="0">
              <a:effectLst/>
            </a:endParaRPr>
          </a:p>
          <a:p>
            <a:pPr rtl="0">
              <a:buNone/>
            </a:pPr>
            <a:r>
              <a:rPr lang="en-GB" sz="1800" b="0" i="0" u="none" strike="noStrike" dirty="0">
                <a:solidFill>
                  <a:srgbClr val="000000"/>
                </a:solidFill>
                <a:effectLst/>
                <a:latin typeface="Arial" panose="020B0604020202020204" pitchFamily="34" charset="0"/>
              </a:rPr>
              <a:t>The best way to quickly get support is by calling:</a:t>
            </a:r>
            <a:endParaRPr lang="en-GB" b="0" dirty="0">
              <a:effectLst/>
            </a:endParaRPr>
          </a:p>
          <a:p>
            <a:pPr rtl="0">
              <a:buNone/>
            </a:pPr>
            <a:r>
              <a:rPr lang="en-GB" sz="1800" b="0" i="0" u="none" strike="noStrike" dirty="0">
                <a:solidFill>
                  <a:srgbClr val="000000"/>
                </a:solidFill>
                <a:effectLst/>
                <a:latin typeface="Arial" panose="020B0604020202020204" pitchFamily="34" charset="0"/>
              </a:rPr>
              <a:t>Phone Number: ((( +1-888-439-8025 )))</a:t>
            </a:r>
            <a:endParaRPr lang="en-GB" b="0" dirty="0">
              <a:effectLst/>
            </a:endParaRPr>
          </a:p>
          <a:p>
            <a:pPr rtl="0">
              <a:buNone/>
            </a:pPr>
            <a:r>
              <a:rPr lang="en-GB" sz="1800" b="0" i="0" u="none" strike="noStrike" dirty="0">
                <a:solidFill>
                  <a:srgbClr val="000000"/>
                </a:solidFill>
                <a:effectLst/>
                <a:latin typeface="Arial" panose="020B0604020202020204" pitchFamily="34" charset="0"/>
              </a:rPr>
              <a:t>Availability: 24/7</a:t>
            </a:r>
            <a:endParaRPr lang="en-GB" b="0" dirty="0">
              <a:effectLst/>
            </a:endParaRPr>
          </a:p>
          <a:p>
            <a:pPr rtl="0">
              <a:buNone/>
            </a:pPr>
            <a:r>
              <a:rPr lang="en-GB" sz="1800" b="0" i="0" u="none" strike="noStrike" dirty="0">
                <a:solidFill>
                  <a:srgbClr val="000000"/>
                </a:solidFill>
                <a:effectLst/>
                <a:latin typeface="Arial" panose="020B0604020202020204" pitchFamily="34" charset="0"/>
              </a:rPr>
              <a:t>You’ll first interact with an automated system. Make sure you have your booking reference number on hand to ensure a faster service</a:t>
            </a:r>
            <a:endParaRPr lang="en-GB" b="0" dirty="0">
              <a:effectLst/>
            </a:endParaRPr>
          </a:p>
          <a:p>
            <a:pPr rtl="0">
              <a:buNone/>
            </a:pPr>
            <a:r>
              <a:rPr lang="en-GB" sz="1800" b="0" i="0" u="none" strike="noStrike" dirty="0">
                <a:solidFill>
                  <a:srgbClr val="000000"/>
                </a:solidFill>
                <a:effectLst/>
                <a:latin typeface="Arial" panose="020B0604020202020204" pitchFamily="34" charset="0"/>
              </a:rPr>
              <a:t>Check the Help </a:t>
            </a:r>
            <a:r>
              <a:rPr lang="en-GB" sz="1800" b="0" i="0" u="none" strike="noStrike" dirty="0" err="1">
                <a:solidFill>
                  <a:srgbClr val="000000"/>
                </a:solidFill>
                <a:effectLst/>
                <a:latin typeface="Arial" panose="020B0604020202020204" pitchFamily="34" charset="0"/>
              </a:rPr>
              <a:t>Center</a:t>
            </a:r>
            <a:r>
              <a:rPr lang="en-GB" sz="1800" b="0" i="0" u="none" strike="noStrike" dirty="0">
                <a:solidFill>
                  <a:srgbClr val="000000"/>
                </a:solidFill>
                <a:effectLst/>
                <a:latin typeface="Arial" panose="020B0604020202020204" pitchFamily="34" charset="0"/>
              </a:rPr>
              <a:t> for Answers</a:t>
            </a:r>
            <a:endParaRPr lang="en-GB" b="0" dirty="0">
              <a:effectLst/>
            </a:endParaRPr>
          </a:p>
          <a:p>
            <a:pPr rtl="0">
              <a:buNone/>
            </a:pPr>
            <a:r>
              <a:rPr lang="en-GB" sz="1800" b="0" i="0" u="none" strike="noStrike" dirty="0">
                <a:solidFill>
                  <a:srgbClr val="000000"/>
                </a:solidFill>
                <a:effectLst/>
                <a:latin typeface="Arial" panose="020B0604020202020204" pitchFamily="34" charset="0"/>
              </a:rPr>
              <a:t>Before calling, take a look at the Help </a:t>
            </a:r>
            <a:r>
              <a:rPr lang="en-GB" sz="1800" b="0" i="0" u="none" strike="noStrike" dirty="0" err="1">
                <a:solidFill>
                  <a:srgbClr val="000000"/>
                </a:solidFill>
                <a:effectLst/>
                <a:latin typeface="Arial" panose="020B0604020202020204" pitchFamily="34" charset="0"/>
              </a:rPr>
              <a:t>Center</a:t>
            </a:r>
            <a:r>
              <a:rPr lang="en-GB" sz="1800" b="0" i="0" u="none" strike="noStrike" dirty="0">
                <a:solidFill>
                  <a:srgbClr val="000000"/>
                </a:solidFill>
                <a:effectLst/>
                <a:latin typeface="Arial" panose="020B0604020202020204" pitchFamily="34" charset="0"/>
              </a:rPr>
              <a:t>. It’s an excellent resource for finding answers to common questions about bookings, payments, and more.</a:t>
            </a:r>
            <a:endParaRPr lang="en-GB" b="0" dirty="0">
              <a:effectLst/>
            </a:endParaRPr>
          </a:p>
          <a:p>
            <a:pPr rtl="0">
              <a:buNone/>
            </a:pPr>
            <a:r>
              <a:rPr lang="en-GB" sz="1800" b="0" i="0" u="none" strike="noStrike" dirty="0">
                <a:solidFill>
                  <a:srgbClr val="000000"/>
                </a:solidFill>
                <a:effectLst/>
                <a:latin typeface="Arial" panose="020B0604020202020204" pitchFamily="34" charset="0"/>
              </a:rPr>
              <a:t>Live Chat for Quick Assistance</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283712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740802-0D3F-1345-E458-FC76C1A4185E}"/>
              </a:ext>
            </a:extLst>
          </p:cNvPr>
          <p:cNvSpPr txBox="1"/>
          <p:nvPr/>
        </p:nvSpPr>
        <p:spPr>
          <a:xfrm>
            <a:off x="783772" y="247587"/>
            <a:ext cx="10820399" cy="3693319"/>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Use the live chat option available on their website or mobile app for immediate help. It’s often a faster alternative than phone support.</a:t>
            </a:r>
            <a:endParaRPr lang="en-GB" b="0" dirty="0">
              <a:effectLst/>
            </a:endParaRPr>
          </a:p>
          <a:p>
            <a:pPr rtl="0">
              <a:buNone/>
            </a:pPr>
            <a:r>
              <a:rPr lang="en-GB" sz="1800" b="0" i="0" u="none" strike="noStrike" dirty="0">
                <a:solidFill>
                  <a:srgbClr val="000000"/>
                </a:solidFill>
                <a:effectLst/>
                <a:latin typeface="Arial" panose="020B0604020202020204" pitchFamily="34" charset="0"/>
              </a:rPr>
              <a:t>Reach Out on Social Media</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is also active on social media. You can send a message through their Facebook or Twitter accounts for help, though response times may vary.</a:t>
            </a:r>
            <a:endParaRPr lang="en-GB" b="0" dirty="0">
              <a:effectLst/>
            </a:endParaRPr>
          </a:p>
          <a:p>
            <a:pPr rtl="0">
              <a:buNone/>
            </a:pPr>
            <a:r>
              <a:rPr lang="en-GB" sz="1800" b="0" i="0" u="none" strike="noStrike" dirty="0">
                <a:solidFill>
                  <a:srgbClr val="000000"/>
                </a:solidFill>
                <a:effectLst/>
                <a:latin typeface="Arial" panose="020B0604020202020204" pitchFamily="34" charset="0"/>
              </a:rPr>
              <a:t>Fill Out the </a:t>
            </a:r>
            <a:r>
              <a:rPr lang="en-GB" sz="1800" b="0" i="0" u="none" strike="noStrike" dirty="0">
                <a:solidFill>
                  <a:srgbClr val="000000"/>
                </a:solidFill>
                <a:effectLst/>
                <a:latin typeface="Arial" panose="020B0604020202020204" pitchFamily="34" charset="0"/>
                <a:hlinkClick r:id="rId2"/>
              </a:rPr>
              <a:t>Online Contact </a:t>
            </a:r>
            <a:r>
              <a:rPr lang="en-GB" sz="1800" b="0" i="0" u="none" strike="noStrike" dirty="0">
                <a:solidFill>
                  <a:srgbClr val="000000"/>
                </a:solidFill>
                <a:effectLst/>
                <a:latin typeface="Arial" panose="020B0604020202020204" pitchFamily="34" charset="0"/>
              </a:rPr>
              <a:t>For</a:t>
            </a:r>
            <a:endParaRPr lang="en-GB" b="0" dirty="0">
              <a:effectLst/>
            </a:endParaRPr>
          </a:p>
          <a:p>
            <a:pPr rtl="0">
              <a:buNone/>
            </a:pPr>
            <a:r>
              <a:rPr lang="en-GB" sz="1800" b="0" i="0" u="none" strike="noStrike" dirty="0">
                <a:solidFill>
                  <a:srgbClr val="000000"/>
                </a:solidFill>
                <a:effectLst/>
                <a:latin typeface="Arial" panose="020B0604020202020204" pitchFamily="34" charset="0"/>
              </a:rPr>
              <a:t>If you prefer a written approach, you can submit a contact form online. Include as much detail as possible, and a representative will respond within 24–48 hours.</a:t>
            </a:r>
            <a:endParaRPr lang="en-GB" b="0" dirty="0">
              <a:effectLst/>
            </a:endParaRPr>
          </a:p>
          <a:p>
            <a:pPr rtl="0">
              <a:buNone/>
            </a:pPr>
            <a:r>
              <a:rPr lang="en-GB" sz="1800" b="0" i="0" u="none" strike="noStrike" dirty="0">
                <a:solidFill>
                  <a:srgbClr val="000000"/>
                </a:solidFill>
                <a:effectLst/>
                <a:latin typeface="Arial" panose="020B0604020202020204" pitchFamily="34" charset="0"/>
              </a:rPr>
              <a:t>To reach a live person at LATAM Airlines customer service for support, you can call their 24/7 LATAM Airlines Phone number hotline at ((( +1-888-439-8025 ))) . OTA (Live Person) or 1-888- LATAM Airlines ((( +1-888-439-8025 ))) .</a:t>
            </a:r>
            <a:endParaRPr lang="en-GB" b="0" dirty="0">
              <a:effectLst/>
            </a:endParaRPr>
          </a:p>
          <a:p>
            <a:pPr>
              <a:buNone/>
            </a:pPr>
            <a:br>
              <a:rPr lang="en-GB" dirty="0"/>
            </a:br>
            <a:endParaRPr lang="en-IN" dirty="0"/>
          </a:p>
        </p:txBody>
      </p:sp>
      <p:sp>
        <p:nvSpPr>
          <p:cNvPr id="5" name="TextBox 4">
            <a:extLst>
              <a:ext uri="{FF2B5EF4-FFF2-40B4-BE49-F238E27FC236}">
                <a16:creationId xmlns:a16="http://schemas.microsoft.com/office/drawing/2014/main" id="{D06B40DC-9891-0A22-1715-084C8E203604}"/>
              </a:ext>
            </a:extLst>
          </p:cNvPr>
          <p:cNvSpPr txBox="1"/>
          <p:nvPr/>
        </p:nvSpPr>
        <p:spPr>
          <a:xfrm>
            <a:off x="783772" y="3429000"/>
            <a:ext cx="11168742" cy="3693319"/>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Use the live chat option available on their website or mobile app for immediate help. It’s often a faster alternative than phone support.</a:t>
            </a:r>
            <a:endParaRPr lang="en-GB" b="0" dirty="0">
              <a:effectLst/>
            </a:endParaRPr>
          </a:p>
          <a:p>
            <a:pPr rtl="0">
              <a:buNone/>
            </a:pPr>
            <a:r>
              <a:rPr lang="en-GB" sz="1800" b="0" i="0" u="none" strike="noStrike" dirty="0">
                <a:solidFill>
                  <a:srgbClr val="000000"/>
                </a:solidFill>
                <a:effectLst/>
                <a:latin typeface="Arial" panose="020B0604020202020204" pitchFamily="34" charset="0"/>
              </a:rPr>
              <a:t>Reach Out on Social Media</a:t>
            </a:r>
            <a:endParaRPr lang="en-GB" b="0" dirty="0">
              <a:effectLst/>
            </a:endParaRPr>
          </a:p>
          <a:p>
            <a:pPr rtl="0">
              <a:buNone/>
            </a:pPr>
            <a:r>
              <a:rPr lang="en-GB" sz="1800" b="0" i="0" u="none" strike="noStrike" dirty="0">
                <a:solidFill>
                  <a:srgbClr val="000000"/>
                </a:solidFill>
                <a:effectLst/>
                <a:latin typeface="Arial" panose="020B0604020202020204" pitchFamily="34" charset="0"/>
              </a:rPr>
              <a:t>LATAM Airlines is also active on social media. You can send a message through their Facebook or Twitter accounts for help, though response times may vary.</a:t>
            </a:r>
            <a:endParaRPr lang="en-GB" b="0" dirty="0">
              <a:effectLst/>
            </a:endParaRPr>
          </a:p>
          <a:p>
            <a:pPr rtl="0">
              <a:buNone/>
            </a:pPr>
            <a:r>
              <a:rPr lang="en-GB" sz="1800" b="0" i="0" u="none" strike="noStrike" dirty="0">
                <a:solidFill>
                  <a:srgbClr val="000000"/>
                </a:solidFill>
                <a:effectLst/>
                <a:latin typeface="Arial" panose="020B0604020202020204" pitchFamily="34" charset="0"/>
              </a:rPr>
              <a:t>Fill Out the Online Contact For</a:t>
            </a:r>
            <a:endParaRPr lang="en-GB" b="0" dirty="0">
              <a:effectLst/>
            </a:endParaRPr>
          </a:p>
          <a:p>
            <a:pPr rtl="0">
              <a:buNone/>
            </a:pPr>
            <a:r>
              <a:rPr lang="en-GB" sz="1800" b="0" i="0" u="none" strike="noStrike" dirty="0">
                <a:solidFill>
                  <a:srgbClr val="000000"/>
                </a:solidFill>
                <a:effectLst/>
                <a:latin typeface="Arial" panose="020B0604020202020204" pitchFamily="34" charset="0"/>
              </a:rPr>
              <a:t>If you prefer a written approach, you can submit a contact form online. Include as much detail as possible, and a representative will respond within 24–48 hours.</a:t>
            </a:r>
            <a:endParaRPr lang="en-GB" b="0" dirty="0">
              <a:effectLst/>
            </a:endParaRPr>
          </a:p>
          <a:p>
            <a:pPr rtl="0">
              <a:buNone/>
            </a:pPr>
            <a:r>
              <a:rPr lang="en-GB" sz="1800" b="0" i="0" u="none" strike="noStrike" dirty="0">
                <a:solidFill>
                  <a:srgbClr val="000000"/>
                </a:solidFill>
                <a:effectLst/>
                <a:latin typeface="Arial" panose="020B0604020202020204" pitchFamily="34" charset="0"/>
              </a:rPr>
              <a:t>To reach a live person at LATAM Airlines customer service for support, you can call their 24/7 LATAM Airlines Phone number hotline at ((( +1-888-439-8025 ))) . OTA (Live Person) or 1-888- LATAM Airlines ((( +1-888-439-8025 ))) .</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3742445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2E87A3-8AFA-0FA1-C6E1-8A52987D42B3}"/>
              </a:ext>
            </a:extLst>
          </p:cNvPr>
          <p:cNvSpPr txBox="1"/>
          <p:nvPr/>
        </p:nvSpPr>
        <p:spPr>
          <a:xfrm>
            <a:off x="881743" y="525092"/>
            <a:ext cx="10689772" cy="4801314"/>
          </a:xfrm>
          <a:prstGeom prst="rect">
            <a:avLst/>
          </a:prstGeom>
          <a:noFill/>
        </p:spPr>
        <p:txBody>
          <a:bodyPr wrap="square">
            <a:spAutoFit/>
          </a:bodyPr>
          <a:lstStyle/>
          <a:p>
            <a:pPr rtl="0">
              <a:buNone/>
            </a:pPr>
            <a:r>
              <a:rPr lang="en-GB" sz="1800" b="0" i="0" u="none" strike="noStrike" dirty="0">
                <a:solidFill>
                  <a:srgbClr val="000000"/>
                </a:solidFill>
                <a:effectLst/>
                <a:latin typeface="Arial" panose="020B0604020202020204" pitchFamily="34" charset="0"/>
              </a:rPr>
              <a:t>or reach out to them via email. Speaking with a live representative at LATAM Airlines is straightforward . Whether you’re dealing with booking issues, need to make changes to your travel plans, or have specific inquiries, reaching out to a live agent can quickly resolve your concerns. This guide LATAM Airlines the steps to contact LATAM Airlines customer service via phone ((( +1-888-439-8025 ))) and provides tips on the best times to call to minimize wait times.</a:t>
            </a:r>
            <a:endParaRPr lang="en-GB" b="0" dirty="0">
              <a:effectLst/>
            </a:endParaRPr>
          </a:p>
          <a:p>
            <a:pPr rtl="0">
              <a:buNone/>
            </a:pPr>
            <a:r>
              <a:rPr lang="en-GB" sz="1800" b="0" i="0" u="none" strike="noStrike" dirty="0">
                <a:solidFill>
                  <a:srgbClr val="000000"/>
                </a:solidFill>
                <a:effectLst/>
                <a:latin typeface="Arial" panose="020B0604020202020204" pitchFamily="34" charset="0"/>
              </a:rPr>
              <a:t>Why Contact a Live Person at LATAM Airlines ?</a:t>
            </a:r>
            <a:endParaRPr lang="en-GB" b="0" dirty="0">
              <a:effectLst/>
            </a:endParaRPr>
          </a:p>
          <a:p>
            <a:pPr rtl="0">
              <a:buNone/>
            </a:pPr>
            <a:r>
              <a:rPr lang="en-GB" sz="1800" b="0" i="0" u="none" strike="noStrike" dirty="0">
                <a:solidFill>
                  <a:srgbClr val="000000"/>
                </a:solidFill>
                <a:effectLst/>
                <a:latin typeface="Arial" panose="020B0604020202020204" pitchFamily="34" charset="0"/>
              </a:rPr>
              <a:t>There are many reasons why speaking to a live person might be the best route to resolving your issue. Common scenarios include:</a:t>
            </a:r>
            <a:endParaRPr lang="en-GB" b="0" dirty="0">
              <a:effectLst/>
            </a:endParaRPr>
          </a:p>
          <a:p>
            <a:pPr rtl="0">
              <a:buNone/>
            </a:pPr>
            <a:r>
              <a:rPr lang="en-GB" sz="1800" b="0" i="0" u="none" strike="noStrike" dirty="0">
                <a:solidFill>
                  <a:srgbClr val="000000"/>
                </a:solidFill>
                <a:effectLst/>
                <a:latin typeface="Arial" panose="020B0604020202020204" pitchFamily="34" charset="0"/>
              </a:rPr>
              <a:t>Flight changes or cancellations: If your plans have changed, you need live assistance at LATAM Airlines ((( +1-888-439-8025 ))) with adjusting or </a:t>
            </a:r>
            <a:r>
              <a:rPr lang="en-GB" sz="1800" b="0" i="0" u="none" strike="noStrike" dirty="0" err="1">
                <a:solidFill>
                  <a:srgbClr val="000000"/>
                </a:solidFill>
                <a:effectLst/>
                <a:latin typeface="Arial" panose="020B0604020202020204" pitchFamily="34" charset="0"/>
              </a:rPr>
              <a:t>canceling</a:t>
            </a:r>
            <a:r>
              <a:rPr lang="en-GB" sz="1800" b="0" i="0" u="none" strike="noStrike" dirty="0">
                <a:solidFill>
                  <a:srgbClr val="000000"/>
                </a:solidFill>
                <a:effectLst/>
                <a:latin typeface="Arial" panose="020B0604020202020204" pitchFamily="34" charset="0"/>
              </a:rPr>
              <a:t> your flights, or you’re dealing with flight cancellations and delays.</a:t>
            </a:r>
            <a:endParaRPr lang="en-GB" b="0" dirty="0">
              <a:effectLst/>
            </a:endParaRPr>
          </a:p>
          <a:p>
            <a:pPr rtl="0">
              <a:buNone/>
            </a:pPr>
            <a:r>
              <a:rPr lang="en-GB" sz="1800" b="0" i="0" u="none" strike="noStrike" dirty="0">
                <a:solidFill>
                  <a:srgbClr val="000000"/>
                </a:solidFill>
                <a:effectLst/>
                <a:latin typeface="Arial" panose="020B0604020202020204" pitchFamily="34" charset="0"/>
              </a:rPr>
              <a:t>Booking clarification: Sometimes you need more details or help to understand the specifics of your LATAM Airlines booking ((( +1-888-439-8025 ))) and reservation.</a:t>
            </a:r>
            <a:endParaRPr lang="en-GB" b="0" dirty="0">
              <a:effectLst/>
            </a:endParaRPr>
          </a:p>
          <a:p>
            <a:pPr rtl="0">
              <a:buNone/>
            </a:pPr>
            <a:r>
              <a:rPr lang="en-GB" sz="1800" b="0" i="0" u="none" strike="noStrike" dirty="0">
                <a:solidFill>
                  <a:srgbClr val="000000"/>
                </a:solidFill>
                <a:effectLst/>
                <a:latin typeface="Arial" panose="020B0604020202020204" pitchFamily="34" charset="0"/>
              </a:rPr>
              <a:t>Refunds and compensation: Automated systems often cannot handle complex refund requests or compensation claims, making &amp; LATAM Airlines live agent ((( +1-888-439-8025 ))) invaluable.</a:t>
            </a:r>
            <a:endParaRPr lang="en-GB" b="0" dirty="0">
              <a:effectLst/>
            </a:endParaRPr>
          </a:p>
          <a:p>
            <a:pPr>
              <a:buNone/>
            </a:pPr>
            <a:br>
              <a:rPr lang="en-GB" dirty="0"/>
            </a:br>
            <a:endParaRPr lang="en-IN" dirty="0"/>
          </a:p>
        </p:txBody>
      </p:sp>
    </p:spTree>
    <p:extLst>
      <p:ext uri="{BB962C8B-B14F-4D97-AF65-F5344CB8AC3E}">
        <p14:creationId xmlns:p14="http://schemas.microsoft.com/office/powerpoint/2010/main" val="3531698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2461</Words>
  <Application>Microsoft Office PowerPoint</Application>
  <PresentationFormat>Widescreen</PresentationFormat>
  <Paragraphs>119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Roboto</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HP</dc:creator>
  <cp:lastModifiedBy>HP</cp:lastModifiedBy>
  <cp:revision>1</cp:revision>
  <dcterms:created xsi:type="dcterms:W3CDTF">2025-08-11T13:02:01Z</dcterms:created>
  <dcterms:modified xsi:type="dcterms:W3CDTF">2025-08-11T13:09:28Z</dcterms:modified>
</cp:coreProperties>
</file>